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627" r:id="rId2"/>
    <p:sldId id="470" r:id="rId3"/>
    <p:sldId id="654" r:id="rId4"/>
    <p:sldId id="530" r:id="rId5"/>
    <p:sldId id="544" r:id="rId6"/>
    <p:sldId id="545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64" r:id="rId20"/>
    <p:sldId id="642" r:id="rId21"/>
    <p:sldId id="660" r:id="rId22"/>
  </p:sldIdLst>
  <p:sldSz cx="9144000" cy="6858000" type="screen4x3"/>
  <p:notesSz cx="7099300" cy="10234613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740" autoAdjust="0"/>
    <p:restoredTop sz="94660"/>
  </p:normalViewPr>
  <p:slideViewPr>
    <p:cSldViewPr>
      <p:cViewPr>
        <p:scale>
          <a:sx n="60" d="100"/>
          <a:sy n="60" d="100"/>
        </p:scale>
        <p:origin x="-1410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1E8E076-5C58-44B1-A22A-DC34733547B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59B37B9-622E-43AC-9FC2-A39ADE2799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606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3461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555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7263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9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19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191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196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867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922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372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713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59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C57FA-5A75-4515-8A28-7DEF499416A9}" type="datetimeFigureOut">
              <a:rPr lang="es-CO" smtClean="0"/>
              <a:t>22/08/2013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83664-D4D0-40B1-9141-A3833022BF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672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5504" y="5157192"/>
            <a:ext cx="85302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4000" dirty="0"/>
              <a:t>28° Jornadas de Cosmética y </a:t>
            </a:r>
            <a:r>
              <a:rPr lang="es-CL" sz="4000" dirty="0" smtClean="0"/>
              <a:t>Perfumería</a:t>
            </a:r>
          </a:p>
          <a:p>
            <a:pPr algn="ctr"/>
            <a:r>
              <a:rPr lang="es-CL" sz="4000" dirty="0" smtClean="0"/>
              <a:t> Puerto Varas - Chile 2013</a:t>
            </a:r>
          </a:p>
        </p:txBody>
      </p:sp>
      <p:pic>
        <p:nvPicPr>
          <p:cNvPr id="18434" name="Picture 2" descr="D:\John Jiménez-Colombia\Investigación\Artículos\Redacción\Chile 2013\Fot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9" y="317190"/>
            <a:ext cx="8604448" cy="484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2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amarillo</a:t>
            </a: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3924300" y="1341438"/>
            <a:ext cx="4103688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 b="1" u="sng">
                <a:latin typeface="+mj-lt"/>
              </a:rPr>
              <a:t>Cuando usarlo:</a:t>
            </a:r>
          </a:p>
          <a:p>
            <a:endParaRPr lang="es-MX" sz="2000" b="1" u="sng">
              <a:latin typeface="+mj-lt"/>
            </a:endParaRPr>
          </a:p>
          <a:p>
            <a:r>
              <a:rPr lang="es-MX" sz="2000">
                <a:latin typeface="+mj-lt"/>
              </a:rPr>
              <a:t>-Generación, construcción y evaluación de propuestas positivas.</a:t>
            </a:r>
          </a:p>
          <a:p>
            <a:r>
              <a:rPr lang="es-MX" sz="2000">
                <a:latin typeface="+mj-lt"/>
              </a:rPr>
              <a:t>-Conceptos relacionados con el pensamiento.</a:t>
            </a:r>
          </a:p>
          <a:p>
            <a:r>
              <a:rPr lang="es-MX" sz="2000">
                <a:latin typeface="+mj-lt"/>
              </a:rPr>
              <a:t>-Para cubrir sueños y visiones.</a:t>
            </a:r>
          </a:p>
          <a:p>
            <a:r>
              <a:rPr lang="es-MX" sz="2000">
                <a:latin typeface="+mj-lt"/>
              </a:rPr>
              <a:t>-Alcanzar el éxito.</a:t>
            </a:r>
          </a:p>
          <a:p>
            <a:r>
              <a:rPr lang="es-MX" sz="2000">
                <a:latin typeface="+mj-lt"/>
              </a:rPr>
              <a:t>-Para disminuir el color rojo.</a:t>
            </a:r>
          </a:p>
          <a:p>
            <a:r>
              <a:rPr lang="es-MX" sz="2000">
                <a:latin typeface="+mj-lt"/>
              </a:rPr>
              <a:t>-Absorbe el frío del azul.</a:t>
            </a:r>
          </a:p>
          <a:p>
            <a:r>
              <a:rPr lang="es-MX" sz="2000">
                <a:latin typeface="+mj-lt"/>
              </a:rPr>
              <a:t>-Señalización.</a:t>
            </a:r>
          </a:p>
          <a:p>
            <a:r>
              <a:rPr lang="es-MX" sz="2000">
                <a:latin typeface="+mj-lt"/>
              </a:rPr>
              <a:t>-Elementos de seguridad personal.</a:t>
            </a:r>
          </a:p>
          <a:p>
            <a:r>
              <a:rPr lang="es-MX" sz="2000">
                <a:latin typeface="+mj-lt"/>
              </a:rPr>
              <a:t>-Vacaciones.</a:t>
            </a:r>
          </a:p>
        </p:txBody>
      </p:sp>
      <p:pic>
        <p:nvPicPr>
          <p:cNvPr id="80901" name="Picture 5" descr="perro-cray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54125"/>
            <a:ext cx="33528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azul</a:t>
            </a:r>
          </a:p>
        </p:txBody>
      </p:sp>
      <p:sp>
        <p:nvSpPr>
          <p:cNvPr id="48133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48134" name="Rectangle 4"/>
          <p:cNvSpPr>
            <a:spLocks noChangeArrowheads="1"/>
          </p:cNvSpPr>
          <p:nvPr/>
        </p:nvSpPr>
        <p:spPr bwMode="auto">
          <a:xfrm>
            <a:off x="250825" y="4581525"/>
            <a:ext cx="85693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>
                <a:latin typeface="+mj-lt"/>
              </a:rPr>
              <a:t>-Color frío.</a:t>
            </a:r>
          </a:p>
          <a:p>
            <a:r>
              <a:rPr lang="es-MX" sz="2000">
                <a:latin typeface="+mj-lt"/>
              </a:rPr>
              <a:t>-Sinónimo de éxito.</a:t>
            </a:r>
          </a:p>
          <a:p>
            <a:r>
              <a:rPr lang="es-MX" sz="2000">
                <a:latin typeface="+mj-lt"/>
              </a:rPr>
              <a:t>-Personalidad: la nobleza, sangre azul.</a:t>
            </a:r>
          </a:p>
          <a:p>
            <a:r>
              <a:rPr lang="es-MX" sz="2000">
                <a:latin typeface="+mj-lt"/>
              </a:rPr>
              <a:t>-Inmortalidad.</a:t>
            </a:r>
          </a:p>
          <a:p>
            <a:r>
              <a:rPr lang="es-MX" sz="2000">
                <a:latin typeface="+mj-lt"/>
              </a:rPr>
              <a:t>-Inteligencia.</a:t>
            </a:r>
          </a:p>
          <a:p>
            <a:r>
              <a:rPr lang="es-MX" sz="2000">
                <a:latin typeface="+mj-lt"/>
              </a:rPr>
              <a:t>-Calma, frescura, transparencia.</a:t>
            </a:r>
          </a:p>
        </p:txBody>
      </p:sp>
      <p:graphicFrame>
        <p:nvGraphicFramePr>
          <p:cNvPr id="481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312312"/>
              </p:ext>
            </p:extLst>
          </p:nvPr>
        </p:nvGraphicFramePr>
        <p:xfrm>
          <a:off x="179388" y="1125538"/>
          <a:ext cx="5938837" cy="300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6" name="Imagen de mapa de bits" r:id="rId3" imgW="6226080" imgH="3002540" progId="Paint.Picture">
                  <p:embed/>
                </p:oleObj>
              </mc:Choice>
              <mc:Fallback>
                <p:oleObj name="Imagen de mapa de bits" r:id="rId3" imgW="6226080" imgH="300254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14"/>
                      <a:stretch>
                        <a:fillRect/>
                      </a:stretch>
                    </p:blipFill>
                    <p:spPr bwMode="auto">
                      <a:xfrm>
                        <a:off x="179388" y="1125538"/>
                        <a:ext cx="5938837" cy="300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381525"/>
              </p:ext>
            </p:extLst>
          </p:nvPr>
        </p:nvGraphicFramePr>
        <p:xfrm>
          <a:off x="6443663" y="1125538"/>
          <a:ext cx="2606675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7" name="Imagen de mapa de bits" r:id="rId5" imgW="3330229" imgH="3863675" progId="Paint.Picture">
                  <p:embed/>
                </p:oleObj>
              </mc:Choice>
              <mc:Fallback>
                <p:oleObj name="Imagen de mapa de bits" r:id="rId5" imgW="3330229" imgH="386367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125538"/>
                        <a:ext cx="2606675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48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azul</a:t>
            </a:r>
          </a:p>
        </p:txBody>
      </p:sp>
      <p:sp>
        <p:nvSpPr>
          <p:cNvPr id="49156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924300" y="1341438"/>
            <a:ext cx="4103688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 b="1" u="sng">
                <a:latin typeface="+mj-lt"/>
              </a:rPr>
              <a:t>Cuando usarlo:</a:t>
            </a:r>
          </a:p>
          <a:p>
            <a:endParaRPr lang="es-MX" sz="2000" b="1" u="sng">
              <a:latin typeface="+mj-lt"/>
            </a:endParaRPr>
          </a:p>
          <a:p>
            <a:r>
              <a:rPr lang="es-MX" sz="2000">
                <a:latin typeface="+mj-lt"/>
              </a:rPr>
              <a:t>-Color del pensamiento.</a:t>
            </a:r>
          </a:p>
          <a:p>
            <a:r>
              <a:rPr lang="es-MX" sz="2000">
                <a:latin typeface="+mj-lt"/>
              </a:rPr>
              <a:t>-Productos masculinos.</a:t>
            </a:r>
          </a:p>
          <a:p>
            <a:r>
              <a:rPr lang="es-MX" sz="2000">
                <a:latin typeface="+mj-lt"/>
              </a:rPr>
              <a:t>-Uniformes.</a:t>
            </a:r>
          </a:p>
          <a:p>
            <a:r>
              <a:rPr lang="es-MX" sz="2000">
                <a:latin typeface="+mj-lt"/>
              </a:rPr>
              <a:t>-En la escritura.</a:t>
            </a:r>
          </a:p>
          <a:p>
            <a:r>
              <a:rPr lang="es-MX" sz="2000">
                <a:latin typeface="+mj-lt"/>
              </a:rPr>
              <a:t>-Autoridad y control.</a:t>
            </a:r>
          </a:p>
          <a:p>
            <a:r>
              <a:rPr lang="es-MX" sz="2000">
                <a:latin typeface="+mj-lt"/>
              </a:rPr>
              <a:t>-Vitalidad.</a:t>
            </a:r>
          </a:p>
          <a:p>
            <a:r>
              <a:rPr lang="es-MX" sz="2000">
                <a:latin typeface="+mj-lt"/>
              </a:rPr>
              <a:t>-Medicina preventiva.</a:t>
            </a:r>
          </a:p>
          <a:p>
            <a:r>
              <a:rPr lang="es-MX" sz="2000">
                <a:latin typeface="+mj-lt"/>
              </a:rPr>
              <a:t>-Para determinar el foco de control.</a:t>
            </a:r>
          </a:p>
          <a:p>
            <a:r>
              <a:rPr lang="es-MX" sz="2000">
                <a:latin typeface="+mj-lt"/>
              </a:rPr>
              <a:t>-Evaluación y control.</a:t>
            </a:r>
          </a:p>
        </p:txBody>
      </p:sp>
      <p:graphicFrame>
        <p:nvGraphicFramePr>
          <p:cNvPr id="4915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112980"/>
              </p:ext>
            </p:extLst>
          </p:nvPr>
        </p:nvGraphicFramePr>
        <p:xfrm>
          <a:off x="323850" y="1412875"/>
          <a:ext cx="3524250" cy="352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Imagen de mapa de bits" r:id="rId3" imgW="3795089" imgH="3802710" progId="Paint.Picture">
                  <p:embed/>
                </p:oleObj>
              </mc:Choice>
              <mc:Fallback>
                <p:oleObj name="Imagen de mapa de bits" r:id="rId3" imgW="3795089" imgH="38027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12875"/>
                        <a:ext cx="3524250" cy="352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verde</a:t>
            </a:r>
          </a:p>
        </p:txBody>
      </p:sp>
      <p:sp>
        <p:nvSpPr>
          <p:cNvPr id="50181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auto">
          <a:xfrm>
            <a:off x="250825" y="4365625"/>
            <a:ext cx="85693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>
                <a:latin typeface="+mj-lt"/>
              </a:rPr>
              <a:t>-Clorofila, representa el color de la vida.</a:t>
            </a:r>
          </a:p>
          <a:p>
            <a:r>
              <a:rPr lang="es-MX" sz="2000">
                <a:latin typeface="+mj-lt"/>
              </a:rPr>
              <a:t>-Color del ciclo vegetal.</a:t>
            </a:r>
          </a:p>
          <a:p>
            <a:r>
              <a:rPr lang="es-MX" sz="2000">
                <a:latin typeface="+mj-lt"/>
              </a:rPr>
              <a:t>-Ciclo primaveral.</a:t>
            </a:r>
          </a:p>
          <a:p>
            <a:r>
              <a:rPr lang="es-MX" sz="2000">
                <a:latin typeface="+mj-lt"/>
              </a:rPr>
              <a:t>-Camuflaje.</a:t>
            </a:r>
          </a:p>
          <a:p>
            <a:r>
              <a:rPr lang="es-MX" sz="2000">
                <a:latin typeface="+mj-lt"/>
              </a:rPr>
              <a:t>-Osiris.</a:t>
            </a:r>
          </a:p>
          <a:p>
            <a:r>
              <a:rPr lang="es-MX" sz="2000">
                <a:latin typeface="+mj-lt"/>
              </a:rPr>
              <a:t>-Fertilidad y crecimiento.</a:t>
            </a:r>
          </a:p>
          <a:p>
            <a:r>
              <a:rPr lang="es-MX" sz="2000">
                <a:latin typeface="+mj-lt"/>
              </a:rPr>
              <a:t>-Mundo reptil.</a:t>
            </a:r>
          </a:p>
        </p:txBody>
      </p:sp>
      <p:graphicFrame>
        <p:nvGraphicFramePr>
          <p:cNvPr id="5017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829894"/>
              </p:ext>
            </p:extLst>
          </p:nvPr>
        </p:nvGraphicFramePr>
        <p:xfrm>
          <a:off x="323850" y="1125538"/>
          <a:ext cx="2895600" cy="288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4" name="Imagen de mapa de bits" r:id="rId3" imgW="2895238" imgH="2880610" progId="Paint.Picture">
                  <p:embed/>
                </p:oleObj>
              </mc:Choice>
              <mc:Fallback>
                <p:oleObj name="Imagen de mapa de bits" r:id="rId3" imgW="2895238" imgH="28806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25538"/>
                        <a:ext cx="2895600" cy="288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101214"/>
              </p:ext>
            </p:extLst>
          </p:nvPr>
        </p:nvGraphicFramePr>
        <p:xfrm>
          <a:off x="3563938" y="1125538"/>
          <a:ext cx="4032250" cy="293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5" name="Imagen de mapa de bits" r:id="rId5" imgW="3946667" imgH="2872989" progId="Paint.Picture">
                  <p:embed/>
                </p:oleObj>
              </mc:Choice>
              <mc:Fallback>
                <p:oleObj name="Imagen de mapa de bits" r:id="rId5" imgW="3946667" imgH="287298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1125538"/>
                        <a:ext cx="4032250" cy="293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88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verde</a:t>
            </a:r>
          </a:p>
        </p:txBody>
      </p:sp>
      <p:sp>
        <p:nvSpPr>
          <p:cNvPr id="51204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4284663" y="1341438"/>
            <a:ext cx="410368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 b="1" u="sng">
                <a:latin typeface="+mj-lt"/>
              </a:rPr>
              <a:t>Cuando usarlo:</a:t>
            </a:r>
          </a:p>
          <a:p>
            <a:endParaRPr lang="es-MX" sz="2000" b="1" u="sng">
              <a:latin typeface="+mj-lt"/>
            </a:endParaRPr>
          </a:p>
          <a:p>
            <a:r>
              <a:rPr lang="es-MX" sz="2000">
                <a:latin typeface="+mj-lt"/>
              </a:rPr>
              <a:t>-Signo de paz.</a:t>
            </a:r>
          </a:p>
          <a:p>
            <a:r>
              <a:rPr lang="es-MX" sz="2000">
                <a:latin typeface="+mj-lt"/>
              </a:rPr>
              <a:t>-Efectivo para todo lo relacionado con los colores de la televisión.</a:t>
            </a:r>
          </a:p>
          <a:p>
            <a:r>
              <a:rPr lang="es-MX" sz="2000">
                <a:latin typeface="+mj-lt"/>
              </a:rPr>
              <a:t>-Es el que mejor retiene la retina.</a:t>
            </a:r>
          </a:p>
          <a:p>
            <a:r>
              <a:rPr lang="es-MX" sz="2000">
                <a:latin typeface="+mj-lt"/>
              </a:rPr>
              <a:t>-Casas de salud.</a:t>
            </a:r>
          </a:p>
          <a:p>
            <a:r>
              <a:rPr lang="es-MX" sz="2000">
                <a:latin typeface="+mj-lt"/>
              </a:rPr>
              <a:t>-Vacaciones.</a:t>
            </a:r>
          </a:p>
          <a:p>
            <a:r>
              <a:rPr lang="es-MX" sz="2000">
                <a:latin typeface="+mj-lt"/>
              </a:rPr>
              <a:t>-Creación de nuevas ideas.</a:t>
            </a:r>
          </a:p>
          <a:p>
            <a:r>
              <a:rPr lang="es-MX" sz="2000">
                <a:latin typeface="+mj-lt"/>
              </a:rPr>
              <a:t>-Salud.</a:t>
            </a:r>
          </a:p>
        </p:txBody>
      </p:sp>
      <p:graphicFrame>
        <p:nvGraphicFramePr>
          <p:cNvPr id="5120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31993"/>
              </p:ext>
            </p:extLst>
          </p:nvPr>
        </p:nvGraphicFramePr>
        <p:xfrm>
          <a:off x="250825" y="1341438"/>
          <a:ext cx="3840163" cy="384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Imagen de mapa de bits" r:id="rId3" imgW="3840813" imgH="3840813" progId="Paint.Picture">
                  <p:embed/>
                </p:oleObj>
              </mc:Choice>
              <mc:Fallback>
                <p:oleObj name="Imagen de mapa de bits" r:id="rId3" imgW="3840813" imgH="384081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341438"/>
                        <a:ext cx="3840163" cy="3840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89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naranja</a:t>
            </a:r>
          </a:p>
        </p:txBody>
      </p:sp>
      <p:sp>
        <p:nvSpPr>
          <p:cNvPr id="52229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52230" name="Rectangle 4"/>
          <p:cNvSpPr>
            <a:spLocks noChangeArrowheads="1"/>
          </p:cNvSpPr>
          <p:nvPr/>
        </p:nvSpPr>
        <p:spPr bwMode="auto">
          <a:xfrm>
            <a:off x="250825" y="4581525"/>
            <a:ext cx="30972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>
                <a:latin typeface="+mj-lt"/>
              </a:rPr>
              <a:t>-Energía</a:t>
            </a:r>
          </a:p>
          <a:p>
            <a:r>
              <a:rPr lang="es-MX" sz="2000">
                <a:latin typeface="+mj-lt"/>
              </a:rPr>
              <a:t>-Simboliza el otoño.</a:t>
            </a:r>
          </a:p>
          <a:p>
            <a:r>
              <a:rPr lang="es-MX" sz="2000">
                <a:latin typeface="+mj-lt"/>
              </a:rPr>
              <a:t>-Efecto estimulante.</a:t>
            </a:r>
          </a:p>
          <a:p>
            <a:r>
              <a:rPr lang="es-MX" sz="2000">
                <a:latin typeface="+mj-lt"/>
              </a:rPr>
              <a:t>-Levanta el ánimo.</a:t>
            </a:r>
          </a:p>
        </p:txBody>
      </p:sp>
      <p:graphicFrame>
        <p:nvGraphicFramePr>
          <p:cNvPr id="522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203370"/>
              </p:ext>
            </p:extLst>
          </p:nvPr>
        </p:nvGraphicFramePr>
        <p:xfrm>
          <a:off x="395288" y="981075"/>
          <a:ext cx="3384550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2" name="Imagen de mapa de bits" r:id="rId3" imgW="3840813" imgH="3833192" progId="Paint.Picture">
                  <p:embed/>
                </p:oleObj>
              </mc:Choice>
              <mc:Fallback>
                <p:oleObj name="Imagen de mapa de bits" r:id="rId3" imgW="3840813" imgH="383319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81075"/>
                        <a:ext cx="3384550" cy="337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483161"/>
              </p:ext>
            </p:extLst>
          </p:nvPr>
        </p:nvGraphicFramePr>
        <p:xfrm>
          <a:off x="4143375" y="1052513"/>
          <a:ext cx="2589213" cy="229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3" name="Imagen de mapa de bits" r:id="rId5" imgW="3452159" imgH="3063506" progId="Paint.Picture">
                  <p:embed/>
                </p:oleObj>
              </mc:Choice>
              <mc:Fallback>
                <p:oleObj name="Imagen de mapa de bits" r:id="rId5" imgW="3452159" imgH="30635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052513"/>
                        <a:ext cx="2589213" cy="229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4067175" y="3716338"/>
            <a:ext cx="4465638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 b="1" u="sng">
                <a:latin typeface="+mj-lt"/>
              </a:rPr>
              <a:t>Cuando usarlo</a:t>
            </a:r>
          </a:p>
          <a:p>
            <a:endParaRPr lang="es-MX" sz="2000" b="1" u="sng">
              <a:latin typeface="+mj-lt"/>
            </a:endParaRPr>
          </a:p>
          <a:p>
            <a:r>
              <a:rPr lang="es-MX" sz="2000">
                <a:latin typeface="+mj-lt"/>
              </a:rPr>
              <a:t>-Ambientes de fiesta.</a:t>
            </a:r>
          </a:p>
          <a:p>
            <a:r>
              <a:rPr lang="es-MX" sz="2000">
                <a:latin typeface="+mj-lt"/>
              </a:rPr>
              <a:t>-Conceptos de humor.</a:t>
            </a:r>
          </a:p>
          <a:p>
            <a:r>
              <a:rPr lang="es-MX" sz="2000">
                <a:latin typeface="+mj-lt"/>
              </a:rPr>
              <a:t>-Regocijo, espontaniedad, jovialidad.</a:t>
            </a:r>
          </a:p>
        </p:txBody>
      </p:sp>
    </p:spTree>
    <p:extLst>
      <p:ext uri="{BB962C8B-B14F-4D97-AF65-F5344CB8AC3E}">
        <p14:creationId xmlns:p14="http://schemas.microsoft.com/office/powerpoint/2010/main" val="244776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violeta</a:t>
            </a:r>
          </a:p>
        </p:txBody>
      </p:sp>
      <p:sp>
        <p:nvSpPr>
          <p:cNvPr id="53253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53254" name="Rectangle 4"/>
          <p:cNvSpPr>
            <a:spLocks noChangeArrowheads="1"/>
          </p:cNvSpPr>
          <p:nvPr/>
        </p:nvSpPr>
        <p:spPr bwMode="auto">
          <a:xfrm>
            <a:off x="250825" y="4581525"/>
            <a:ext cx="30972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>
                <a:latin typeface="+mj-lt"/>
              </a:rPr>
              <a:t>-Color de la senilidad.</a:t>
            </a:r>
          </a:p>
          <a:p>
            <a:r>
              <a:rPr lang="es-MX" sz="2000">
                <a:latin typeface="+mj-lt"/>
              </a:rPr>
              <a:t>-Realeza.</a:t>
            </a:r>
          </a:p>
          <a:p>
            <a:r>
              <a:rPr lang="es-MX" sz="2000">
                <a:latin typeface="+mj-lt"/>
              </a:rPr>
              <a:t>-Mercurio.</a:t>
            </a:r>
          </a:p>
          <a:p>
            <a:r>
              <a:rPr lang="es-MX" sz="2000">
                <a:latin typeface="+mj-lt"/>
              </a:rPr>
              <a:t>-Iglesia.</a:t>
            </a:r>
          </a:p>
          <a:p>
            <a:r>
              <a:rPr lang="es-MX" sz="2000">
                <a:latin typeface="+mj-lt"/>
              </a:rPr>
              <a:t>-Color serio, digno, pomposo.</a:t>
            </a:r>
          </a:p>
        </p:txBody>
      </p:sp>
      <p:sp>
        <p:nvSpPr>
          <p:cNvPr id="53255" name="Rectangle 5"/>
          <p:cNvSpPr>
            <a:spLocks noChangeArrowheads="1"/>
          </p:cNvSpPr>
          <p:nvPr/>
        </p:nvSpPr>
        <p:spPr bwMode="auto">
          <a:xfrm>
            <a:off x="4067175" y="3716338"/>
            <a:ext cx="446563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 b="1" u="sng">
                <a:latin typeface="+mj-lt"/>
              </a:rPr>
              <a:t>Cuando usarlo</a:t>
            </a:r>
          </a:p>
          <a:p>
            <a:endParaRPr lang="es-MX" sz="2000" b="1" u="sng">
              <a:latin typeface="+mj-lt"/>
            </a:endParaRPr>
          </a:p>
          <a:p>
            <a:r>
              <a:rPr lang="es-MX" sz="2000">
                <a:latin typeface="+mj-lt"/>
              </a:rPr>
              <a:t>-Conceptos relacionados con el poder.</a:t>
            </a:r>
          </a:p>
          <a:p>
            <a:r>
              <a:rPr lang="es-MX" sz="2000">
                <a:latin typeface="+mj-lt"/>
              </a:rPr>
              <a:t>-Encanto, dignidad.</a:t>
            </a:r>
          </a:p>
          <a:p>
            <a:r>
              <a:rPr lang="es-MX" sz="2000">
                <a:latin typeface="+mj-lt"/>
              </a:rPr>
              <a:t>-Luces nocturnas.</a:t>
            </a:r>
          </a:p>
          <a:p>
            <a:r>
              <a:rPr lang="es-MX" sz="2000">
                <a:latin typeface="+mj-lt"/>
              </a:rPr>
              <a:t>-Perfumes masculinos.</a:t>
            </a:r>
          </a:p>
        </p:txBody>
      </p:sp>
      <p:graphicFrame>
        <p:nvGraphicFramePr>
          <p:cNvPr id="532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954308"/>
              </p:ext>
            </p:extLst>
          </p:nvPr>
        </p:nvGraphicFramePr>
        <p:xfrm>
          <a:off x="395288" y="981075"/>
          <a:ext cx="2533650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6" name="Imagen de mapa de bits" r:id="rId3" imgW="2758095" imgH="3840813" progId="Paint.Picture">
                  <p:embed/>
                </p:oleObj>
              </mc:Choice>
              <mc:Fallback>
                <p:oleObj name="Imagen de mapa de bits" r:id="rId3" imgW="2758095" imgH="384081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81075"/>
                        <a:ext cx="2533650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761407"/>
              </p:ext>
            </p:extLst>
          </p:nvPr>
        </p:nvGraphicFramePr>
        <p:xfrm>
          <a:off x="4138613" y="981075"/>
          <a:ext cx="2881312" cy="275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7" name="Imagen de mapa de bits" r:id="rId5" imgW="3772227" imgH="3612193" progId="Paint.Picture">
                  <p:embed/>
                </p:oleObj>
              </mc:Choice>
              <mc:Fallback>
                <p:oleObj name="Imagen de mapa de bits" r:id="rId5" imgW="3772227" imgH="361219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8613" y="981075"/>
                        <a:ext cx="2881312" cy="275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95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Colores sin espectro - blanco</a:t>
            </a:r>
          </a:p>
        </p:txBody>
      </p:sp>
      <p:sp>
        <p:nvSpPr>
          <p:cNvPr id="54277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54278" name="Rectangle 4"/>
          <p:cNvSpPr>
            <a:spLocks noChangeArrowheads="1"/>
          </p:cNvSpPr>
          <p:nvPr/>
        </p:nvSpPr>
        <p:spPr bwMode="auto">
          <a:xfrm>
            <a:off x="250825" y="4437063"/>
            <a:ext cx="30972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>
                <a:latin typeface="+mj-lt"/>
              </a:rPr>
              <a:t>-Nobleza, luna.</a:t>
            </a:r>
          </a:p>
          <a:p>
            <a:r>
              <a:rPr lang="es-MX" sz="2000">
                <a:latin typeface="+mj-lt"/>
              </a:rPr>
              <a:t>-Lo bueno, el día.</a:t>
            </a:r>
          </a:p>
          <a:p>
            <a:r>
              <a:rPr lang="es-MX" sz="2000">
                <a:latin typeface="+mj-lt"/>
              </a:rPr>
              <a:t>-Espíritu sabio.</a:t>
            </a:r>
          </a:p>
          <a:p>
            <a:r>
              <a:rPr lang="es-MX" sz="2000">
                <a:latin typeface="+mj-lt"/>
              </a:rPr>
              <a:t>-Neutral y objetivo.</a:t>
            </a:r>
          </a:p>
          <a:p>
            <a:r>
              <a:rPr lang="es-MX" sz="2000">
                <a:latin typeface="+mj-lt"/>
              </a:rPr>
              <a:t>-Hechos concretos y aceptados.</a:t>
            </a:r>
          </a:p>
        </p:txBody>
      </p:sp>
      <p:sp>
        <p:nvSpPr>
          <p:cNvPr id="54279" name="Rectangle 5"/>
          <p:cNvSpPr>
            <a:spLocks noChangeArrowheads="1"/>
          </p:cNvSpPr>
          <p:nvPr/>
        </p:nvSpPr>
        <p:spPr bwMode="auto">
          <a:xfrm>
            <a:off x="4067175" y="3716338"/>
            <a:ext cx="446563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 b="1" u="sng">
                <a:latin typeface="+mj-lt"/>
              </a:rPr>
              <a:t>Cuando usarlo</a:t>
            </a:r>
          </a:p>
          <a:p>
            <a:endParaRPr lang="es-MX" sz="2000" b="1" u="sng">
              <a:latin typeface="+mj-lt"/>
            </a:endParaRPr>
          </a:p>
          <a:p>
            <a:r>
              <a:rPr lang="es-MX" sz="2000">
                <a:latin typeface="+mj-lt"/>
              </a:rPr>
              <a:t>-Detergentes, blanqueadores.</a:t>
            </a:r>
          </a:p>
          <a:p>
            <a:r>
              <a:rPr lang="es-MX" sz="2000">
                <a:latin typeface="+mj-lt"/>
              </a:rPr>
              <a:t>-Rechaza el calor.</a:t>
            </a:r>
          </a:p>
          <a:p>
            <a:r>
              <a:rPr lang="es-MX" sz="2000">
                <a:latin typeface="+mj-lt"/>
              </a:rPr>
              <a:t>-Amplitud hogareña-</a:t>
            </a:r>
          </a:p>
          <a:p>
            <a:r>
              <a:rPr lang="es-MX" sz="2000">
                <a:latin typeface="+mj-lt"/>
              </a:rPr>
              <a:t>-Signo de la paz.</a:t>
            </a:r>
          </a:p>
          <a:p>
            <a:r>
              <a:rPr lang="es-MX" sz="2000">
                <a:latin typeface="+mj-lt"/>
              </a:rPr>
              <a:t>-Higiene.</a:t>
            </a:r>
          </a:p>
          <a:p>
            <a:r>
              <a:rPr lang="es-MX" sz="2000">
                <a:latin typeface="+mj-lt"/>
              </a:rPr>
              <a:t>-Enfermería / cocineros.</a:t>
            </a:r>
          </a:p>
        </p:txBody>
      </p:sp>
      <p:graphicFrame>
        <p:nvGraphicFramePr>
          <p:cNvPr id="542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346825"/>
              </p:ext>
            </p:extLst>
          </p:nvPr>
        </p:nvGraphicFramePr>
        <p:xfrm>
          <a:off x="323850" y="1125538"/>
          <a:ext cx="3527425" cy="297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0" name="Imagen de mapa de bits" r:id="rId3" imgW="2926334" imgH="2469094" progId="Paint.Picture">
                  <p:embed/>
                </p:oleObj>
              </mc:Choice>
              <mc:Fallback>
                <p:oleObj name="Imagen de mapa de bits" r:id="rId3" imgW="2926334" imgH="246909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25538"/>
                        <a:ext cx="3527425" cy="297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214564"/>
              </p:ext>
            </p:extLst>
          </p:nvPr>
        </p:nvGraphicFramePr>
        <p:xfrm>
          <a:off x="4140200" y="1106488"/>
          <a:ext cx="3384550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1" name="Imagen de mapa de bits" r:id="rId5" imgW="5043810" imgH="3886537" progId="Paint.Picture">
                  <p:embed/>
                </p:oleObj>
              </mc:Choice>
              <mc:Fallback>
                <p:oleObj name="Imagen de mapa de bits" r:id="rId5" imgW="5043810" imgH="388653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1106488"/>
                        <a:ext cx="3384550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682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Colores sin espectro - negro</a:t>
            </a:r>
          </a:p>
        </p:txBody>
      </p:sp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55302" name="Rectangle 4"/>
          <p:cNvSpPr>
            <a:spLocks noChangeArrowheads="1"/>
          </p:cNvSpPr>
          <p:nvPr/>
        </p:nvSpPr>
        <p:spPr bwMode="auto">
          <a:xfrm>
            <a:off x="250825" y="4437063"/>
            <a:ext cx="30972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>
                <a:latin typeface="+mj-lt"/>
              </a:rPr>
              <a:t>-Final, muerte.</a:t>
            </a:r>
          </a:p>
          <a:p>
            <a:r>
              <a:rPr lang="es-MX" sz="2000">
                <a:latin typeface="+mj-lt"/>
              </a:rPr>
              <a:t>-Amenaza, tinieblas.</a:t>
            </a:r>
          </a:p>
          <a:p>
            <a:r>
              <a:rPr lang="es-MX" sz="2000">
                <a:latin typeface="+mj-lt"/>
              </a:rPr>
              <a:t>-Luto, tristeza, muerte.</a:t>
            </a:r>
          </a:p>
          <a:p>
            <a:r>
              <a:rPr lang="es-MX" sz="2000">
                <a:latin typeface="+mj-lt"/>
              </a:rPr>
              <a:t>-Mercado negro.</a:t>
            </a:r>
          </a:p>
          <a:p>
            <a:r>
              <a:rPr lang="es-MX" sz="2000">
                <a:latin typeface="+mj-lt"/>
              </a:rPr>
              <a:t>-Brujo y bruja.</a:t>
            </a:r>
          </a:p>
          <a:p>
            <a:r>
              <a:rPr lang="es-MX" sz="2000">
                <a:latin typeface="+mj-lt"/>
              </a:rPr>
              <a:t>-Noche.</a:t>
            </a:r>
          </a:p>
        </p:txBody>
      </p:sp>
      <p:sp>
        <p:nvSpPr>
          <p:cNvPr id="55303" name="Rectangle 5"/>
          <p:cNvSpPr>
            <a:spLocks noChangeArrowheads="1"/>
          </p:cNvSpPr>
          <p:nvPr/>
        </p:nvSpPr>
        <p:spPr bwMode="auto">
          <a:xfrm>
            <a:off x="4067175" y="3716338"/>
            <a:ext cx="44656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 b="1" u="sng">
                <a:latin typeface="+mj-lt"/>
              </a:rPr>
              <a:t>Cuando usarlo</a:t>
            </a:r>
          </a:p>
          <a:p>
            <a:endParaRPr lang="es-MX" sz="2000" b="1" u="sng">
              <a:latin typeface="+mj-lt"/>
            </a:endParaRPr>
          </a:p>
          <a:p>
            <a:r>
              <a:rPr lang="es-MX" sz="2000">
                <a:latin typeface="+mj-lt"/>
              </a:rPr>
              <a:t>-Aumenta el contraste de los colores claros.</a:t>
            </a:r>
          </a:p>
          <a:p>
            <a:r>
              <a:rPr lang="es-MX" sz="2000">
                <a:latin typeface="+mj-lt"/>
              </a:rPr>
              <a:t>-Conceptos relacionados con respeto y ceremonia.</a:t>
            </a:r>
          </a:p>
          <a:p>
            <a:r>
              <a:rPr lang="es-MX" sz="2000">
                <a:latin typeface="+mj-lt"/>
              </a:rPr>
              <a:t>-Su función es reconocer el peligro y presentar respuesta.</a:t>
            </a:r>
          </a:p>
        </p:txBody>
      </p:sp>
      <p:graphicFrame>
        <p:nvGraphicFramePr>
          <p:cNvPr id="552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473834"/>
              </p:ext>
            </p:extLst>
          </p:nvPr>
        </p:nvGraphicFramePr>
        <p:xfrm>
          <a:off x="323850" y="1196975"/>
          <a:ext cx="2865438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4" name="Imagen de mapa de bits" r:id="rId3" imgW="2865368" imgH="3063506" progId="Paint.Picture">
                  <p:embed/>
                </p:oleObj>
              </mc:Choice>
              <mc:Fallback>
                <p:oleObj name="Imagen de mapa de bits" r:id="rId3" imgW="2865368" imgH="30635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96975"/>
                        <a:ext cx="2865438" cy="306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770528"/>
              </p:ext>
            </p:extLst>
          </p:nvPr>
        </p:nvGraphicFramePr>
        <p:xfrm>
          <a:off x="4140200" y="1052513"/>
          <a:ext cx="3436938" cy="256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" name="Imagen de mapa de bits" r:id="rId5" imgW="3436918" imgH="2567619" progId="Paint.Picture">
                  <p:embed/>
                </p:oleObj>
              </mc:Choice>
              <mc:Fallback>
                <p:oleObj name="Imagen de mapa de bits" r:id="rId5" imgW="3436918" imgH="256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1052513"/>
                        <a:ext cx="3436938" cy="2566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52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2796" y="5229200"/>
            <a:ext cx="7133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 smtClean="0"/>
              <a:t>Eva </a:t>
            </a:r>
            <a:r>
              <a:rPr lang="es-CO" sz="3200" dirty="0" err="1" smtClean="0"/>
              <a:t>Heller</a:t>
            </a:r>
            <a:r>
              <a:rPr lang="es-CO" sz="3200" dirty="0" smtClean="0"/>
              <a:t>, Psicología del Color, México, 2011.</a:t>
            </a:r>
          </a:p>
        </p:txBody>
      </p:sp>
      <p:pic>
        <p:nvPicPr>
          <p:cNvPr id="27650" name="Picture 2" descr="http://t3.gstatic.com/images?q=tbn:ANd9GcTV2FKYHsw-CLTuuLLV2dRvtWD58H9x__7EpfJmgOTVD1ykad3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09207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t3.gstatic.com/images?q=tbn:ANd9GcSnWpbcn2z2hneeGyTU-n0aiXjPF8QxmCtvj1VtZnYyamuTkD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548680"/>
            <a:ext cx="317214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2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/>
          </p:cNvSpPr>
          <p:nvPr/>
        </p:nvSpPr>
        <p:spPr bwMode="auto">
          <a:xfrm>
            <a:off x="323528" y="116632"/>
            <a:ext cx="410445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en-US" sz="6000" dirty="0" smtClean="0">
                <a:solidFill>
                  <a:srgbClr val="FF2245"/>
                </a:solidFill>
                <a:latin typeface="+mj-lt"/>
                <a:ea typeface="MS PGothic" pitchFamily="34" charset="-128"/>
                <a:sym typeface="Helvetica Neue Bold Condensed" charset="0"/>
              </a:rPr>
              <a:t>TED</a:t>
            </a:r>
          </a:p>
        </p:txBody>
      </p:sp>
      <p:cxnSp>
        <p:nvCxnSpPr>
          <p:cNvPr id="3" name="2 Conector recto"/>
          <p:cNvCxnSpPr/>
          <p:nvPr/>
        </p:nvCxnSpPr>
        <p:spPr>
          <a:xfrm>
            <a:off x="323528" y="1052736"/>
            <a:ext cx="5976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5435"/>
            <a:ext cx="5381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80" y="1844824"/>
            <a:ext cx="6904112" cy="418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85890" y="6309320"/>
            <a:ext cx="5826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latin typeface="+mj-lt"/>
              </a:rPr>
              <a:t>http://www.youtube.com/watch?v=BoOLYFO1cIo</a:t>
            </a:r>
          </a:p>
        </p:txBody>
      </p:sp>
    </p:spTree>
    <p:extLst>
      <p:ext uri="{BB962C8B-B14F-4D97-AF65-F5344CB8AC3E}">
        <p14:creationId xmlns:p14="http://schemas.microsoft.com/office/powerpoint/2010/main" val="38531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2976" y="4786322"/>
            <a:ext cx="7072362" cy="7143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b="1" dirty="0" smtClean="0"/>
              <a:t>A. K. </a:t>
            </a:r>
            <a:r>
              <a:rPr lang="es-CO" b="1" dirty="0" err="1" smtClean="0"/>
              <a:t>Pradeep</a:t>
            </a:r>
            <a:endParaRPr lang="es-CO" b="1" dirty="0" smtClean="0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85794"/>
            <a:ext cx="3071834" cy="365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857232"/>
            <a:ext cx="2428892" cy="367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518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3861048"/>
            <a:ext cx="3429024" cy="1018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 smtClean="0"/>
              <a:t>Martin </a:t>
            </a:r>
            <a:r>
              <a:rPr lang="es-CO" b="1" dirty="0" err="1" smtClean="0"/>
              <a:t>Lindstrom</a:t>
            </a:r>
            <a:endParaRPr lang="es-CO" b="1" dirty="0" smtClean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88"/>
            <a:ext cx="2320684" cy="290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86" y="24087"/>
            <a:ext cx="1972738" cy="297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 descr="http://t3.gstatic.com/images?q=tbn:ANd9GcRSm-Y7cmWA33w3VVNAopKHGWAZsKb3Xogd5PxnJHfLXS3ihY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732"/>
            <a:ext cx="2040688" cy="289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2168544" cy="333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9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436096" y="4581128"/>
            <a:ext cx="230425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365687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283968" y="254922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 smtClean="0"/>
              <a:t>A </a:t>
            </a:r>
            <a:r>
              <a:rPr lang="pt-BR" sz="2800" b="1" dirty="0"/>
              <a:t>bíblia da inovação </a:t>
            </a:r>
            <a:endParaRPr lang="pt-BR" sz="2800" b="1" dirty="0" smtClean="0"/>
          </a:p>
          <a:p>
            <a:endParaRPr lang="pt-BR" sz="2800" b="1" dirty="0"/>
          </a:p>
          <a:p>
            <a:r>
              <a:rPr lang="pt-BR" sz="2800" b="1" dirty="0" smtClean="0"/>
              <a:t>Fernando </a:t>
            </a:r>
            <a:r>
              <a:rPr lang="pt-BR" sz="2800" b="1" dirty="0" err="1" smtClean="0"/>
              <a:t>Trías</a:t>
            </a:r>
            <a:r>
              <a:rPr lang="pt-BR" sz="2800" b="1" dirty="0" smtClean="0"/>
              <a:t> </a:t>
            </a:r>
            <a:r>
              <a:rPr lang="pt-BR" sz="2800" b="1" dirty="0"/>
              <a:t>de </a:t>
            </a:r>
            <a:r>
              <a:rPr lang="pt-BR" sz="2800" b="1" dirty="0" err="1" smtClean="0"/>
              <a:t>Bes</a:t>
            </a:r>
            <a:endParaRPr lang="pt-BR" sz="2800" b="1" dirty="0" smtClean="0"/>
          </a:p>
          <a:p>
            <a:r>
              <a:rPr lang="pt-BR" sz="2800" b="1" dirty="0" smtClean="0"/>
              <a:t>Philip </a:t>
            </a:r>
            <a:r>
              <a:rPr lang="pt-BR" sz="2800" b="1" dirty="0" err="1"/>
              <a:t>kotler</a:t>
            </a:r>
            <a:endParaRPr lang="es-CO" sz="2800" b="1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476672"/>
            <a:ext cx="460336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9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87624" y="573435"/>
            <a:ext cx="6400800" cy="6953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5ACDC"/>
              </a:buClr>
              <a:buFont typeface="Arial" pitchFamily="34" charset="0"/>
              <a:buChar char="•"/>
              <a:defRPr sz="1600" kern="1200">
                <a:solidFill>
                  <a:srgbClr val="4B5C68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2633"/>
              </a:buClr>
              <a:buFont typeface="Wingdings" pitchFamily="2" charset="2"/>
              <a:buChar char="§"/>
              <a:defRPr sz="1400" kern="1200">
                <a:solidFill>
                  <a:srgbClr val="4B5C68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D2F"/>
              </a:buClr>
              <a:buFont typeface="Arial" pitchFamily="34" charset="0"/>
              <a:buChar char="•"/>
              <a:defRPr sz="1400" kern="1200">
                <a:solidFill>
                  <a:srgbClr val="4B5C68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AD24"/>
              </a:buClr>
              <a:buFont typeface="Arial" pitchFamily="34" charset="0"/>
              <a:buChar char="–"/>
              <a:defRPr sz="1400" kern="1200">
                <a:solidFill>
                  <a:srgbClr val="4B5C68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6ADDC"/>
              </a:buClr>
              <a:buFont typeface="Arial" pitchFamily="34" charset="0"/>
              <a:buChar char="»"/>
              <a:defRPr sz="1400" kern="1200">
                <a:solidFill>
                  <a:srgbClr val="4B5C68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s-MX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importancia del color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2088827" y="1245221"/>
            <a:ext cx="651562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cs typeface="Arial" pitchFamily="34" charset="0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216609"/>
              </p:ext>
            </p:extLst>
          </p:nvPr>
        </p:nvGraphicFramePr>
        <p:xfrm>
          <a:off x="3172618" y="1741261"/>
          <a:ext cx="2798763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Imagen de mapa de bits" r:id="rId3" imgW="1516190" imgH="1988992" progId="PBrush">
                  <p:embed/>
                </p:oleObj>
              </mc:Choice>
              <mc:Fallback>
                <p:oleObj name="Imagen de mapa de bits" r:id="rId3" imgW="1516190" imgH="198899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618" y="1741261"/>
                        <a:ext cx="2798763" cy="367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/>
        </p:nvSpPr>
        <p:spPr>
          <a:xfrm>
            <a:off x="395536" y="47448"/>
            <a:ext cx="75693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8800" dirty="0" smtClean="0"/>
              <a:t>4</a:t>
            </a:r>
            <a:endParaRPr lang="es-CO" sz="8800" dirty="0"/>
          </a:p>
        </p:txBody>
      </p:sp>
    </p:spTree>
    <p:extLst>
      <p:ext uri="{BB962C8B-B14F-4D97-AF65-F5344CB8AC3E}">
        <p14:creationId xmlns:p14="http://schemas.microsoft.com/office/powerpoint/2010/main" val="20752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179388" y="4294188"/>
            <a:ext cx="8713787" cy="647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3000" dirty="0" smtClean="0">
                <a:solidFill>
                  <a:schemeClr val="bg1"/>
                </a:solidFill>
              </a:rPr>
              <a:t>Afecta el color la percepción?</a:t>
            </a:r>
            <a:endParaRPr lang="es-MX" sz="3000" dirty="0">
              <a:solidFill>
                <a:schemeClr val="bg1"/>
              </a:solidFill>
            </a:endParaRPr>
          </a:p>
        </p:txBody>
      </p:sp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3203575" y="333375"/>
          <a:ext cx="2798763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Imagen de mapa de bits" r:id="rId3" imgW="1516190" imgH="1988992" progId="Paint.Picture">
                  <p:embed/>
                </p:oleObj>
              </mc:Choice>
              <mc:Fallback>
                <p:oleObj name="Imagen de mapa de bits" r:id="rId3" imgW="1516190" imgH="198899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33375"/>
                        <a:ext cx="2798763" cy="367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592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Su impacto</a:t>
            </a:r>
          </a:p>
        </p:txBody>
      </p:sp>
      <p:sp>
        <p:nvSpPr>
          <p:cNvPr id="44036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250825" y="4797425"/>
            <a:ext cx="85693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>
                <a:latin typeface="+mj-lt"/>
              </a:rPr>
              <a:t>-Los colores generan diferentes influencias en las personas</a:t>
            </a:r>
          </a:p>
          <a:p>
            <a:r>
              <a:rPr lang="es-MX" sz="2000">
                <a:latin typeface="+mj-lt"/>
              </a:rPr>
              <a:t>-Su recepción por el sistema visual genera emociones o sensaciones.</a:t>
            </a:r>
          </a:p>
          <a:p>
            <a:r>
              <a:rPr lang="es-MX" sz="2000">
                <a:latin typeface="+mj-lt"/>
              </a:rPr>
              <a:t>-Por influencia del color se ahondan sentimientos muy diferentes, como tristeza o alegría, calma o agresividad.</a:t>
            </a:r>
          </a:p>
        </p:txBody>
      </p:sp>
      <p:graphicFrame>
        <p:nvGraphicFramePr>
          <p:cNvPr id="4403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162273"/>
              </p:ext>
            </p:extLst>
          </p:nvPr>
        </p:nvGraphicFramePr>
        <p:xfrm>
          <a:off x="2627313" y="1052513"/>
          <a:ext cx="3189287" cy="352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6" name="Imagen de mapa de bits" r:id="rId3" imgW="1867062" imgH="2064762" progId="Paint.Picture">
                  <p:embed/>
                </p:oleObj>
              </mc:Choice>
              <mc:Fallback>
                <p:oleObj name="Imagen de mapa de bits" r:id="rId3" imgW="1867062" imgH="206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052513"/>
                        <a:ext cx="3189287" cy="352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05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rojo</a:t>
            </a:r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>
            <a:off x="250825" y="4365625"/>
            <a:ext cx="85693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>
                <a:latin typeface="+mj-lt"/>
              </a:rPr>
              <a:t>-Posee gran valor de atracción.</a:t>
            </a:r>
          </a:p>
          <a:p>
            <a:r>
              <a:rPr lang="es-MX" sz="2000">
                <a:latin typeface="+mj-lt"/>
              </a:rPr>
              <a:t>-Es el que impacta con más violencia a la retina.</a:t>
            </a:r>
          </a:p>
          <a:p>
            <a:r>
              <a:rPr lang="es-MX" sz="2000">
                <a:latin typeface="+mj-lt"/>
              </a:rPr>
              <a:t>-Color cálido que se neutraliza con el verde.</a:t>
            </a:r>
          </a:p>
          <a:p>
            <a:r>
              <a:rPr lang="es-MX" sz="2000">
                <a:latin typeface="+mj-lt"/>
              </a:rPr>
              <a:t>-Color positivo, vida intensa, gran fuego interior.</a:t>
            </a:r>
          </a:p>
          <a:p>
            <a:r>
              <a:rPr lang="es-MX" sz="2000">
                <a:latin typeface="+mj-lt"/>
              </a:rPr>
              <a:t>-Vitalidad, acción</a:t>
            </a:r>
          </a:p>
        </p:txBody>
      </p:sp>
      <p:graphicFrame>
        <p:nvGraphicFramePr>
          <p:cNvPr id="450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636571"/>
              </p:ext>
            </p:extLst>
          </p:nvPr>
        </p:nvGraphicFramePr>
        <p:xfrm>
          <a:off x="395288" y="1052513"/>
          <a:ext cx="3455987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4" name="Imagen de mapa de bits" r:id="rId3" imgW="3848434" imgH="3330229" progId="Paint.Picture">
                  <p:embed/>
                </p:oleObj>
              </mc:Choice>
              <mc:Fallback>
                <p:oleObj name="Imagen de mapa de bits" r:id="rId3" imgW="3848434" imgH="33302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3455987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602768"/>
              </p:ext>
            </p:extLst>
          </p:nvPr>
        </p:nvGraphicFramePr>
        <p:xfrm>
          <a:off x="4284663" y="1052513"/>
          <a:ext cx="4032250" cy="304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Imagen de mapa de bits" r:id="rId5" imgW="3848434" imgH="2903472" progId="Paint.Picture">
                  <p:embed/>
                </p:oleObj>
              </mc:Choice>
              <mc:Fallback>
                <p:oleObj name="Imagen de mapa de bits" r:id="rId5" imgW="3848434" imgH="290347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052513"/>
                        <a:ext cx="4032250" cy="304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81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rojo</a:t>
            </a:r>
          </a:p>
        </p:txBody>
      </p:sp>
      <p:sp>
        <p:nvSpPr>
          <p:cNvPr id="46085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46086" name="Rectangle 4"/>
          <p:cNvSpPr>
            <a:spLocks noChangeArrowheads="1"/>
          </p:cNvSpPr>
          <p:nvPr/>
        </p:nvSpPr>
        <p:spPr bwMode="auto">
          <a:xfrm>
            <a:off x="3924300" y="1341438"/>
            <a:ext cx="41036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 b="1" u="sng">
                <a:latin typeface="+mj-lt"/>
              </a:rPr>
              <a:t>Cuando usarlo:</a:t>
            </a:r>
          </a:p>
          <a:p>
            <a:endParaRPr lang="es-MX" sz="2000" b="1" u="sng">
              <a:latin typeface="+mj-lt"/>
            </a:endParaRPr>
          </a:p>
          <a:p>
            <a:r>
              <a:rPr lang="es-MX" sz="2000">
                <a:latin typeface="+mj-lt"/>
              </a:rPr>
              <a:t>-Avisos luminosos.</a:t>
            </a:r>
          </a:p>
          <a:p>
            <a:r>
              <a:rPr lang="es-MX" sz="2000">
                <a:latin typeface="+mj-lt"/>
              </a:rPr>
              <a:t>-Escudos, banderas.</a:t>
            </a:r>
          </a:p>
          <a:p>
            <a:r>
              <a:rPr lang="es-MX" sz="2000">
                <a:latin typeface="+mj-lt"/>
              </a:rPr>
              <a:t>-Ropa de personalidades.</a:t>
            </a:r>
          </a:p>
          <a:p>
            <a:r>
              <a:rPr lang="es-MX" sz="2000">
                <a:latin typeface="+mj-lt"/>
              </a:rPr>
              <a:t>-Intimidad.</a:t>
            </a:r>
          </a:p>
          <a:p>
            <a:r>
              <a:rPr lang="es-MX" sz="2000">
                <a:latin typeface="+mj-lt"/>
              </a:rPr>
              <a:t>-Lápices labiales, esmaltes.</a:t>
            </a:r>
          </a:p>
          <a:p>
            <a:r>
              <a:rPr lang="es-MX" sz="2000">
                <a:latin typeface="+mj-lt"/>
              </a:rPr>
              <a:t>-Salas de cine y teatro.</a:t>
            </a:r>
          </a:p>
          <a:p>
            <a:r>
              <a:rPr lang="es-MX" sz="2000">
                <a:latin typeface="+mj-lt"/>
              </a:rPr>
              <a:t>-Poco uso en el hábitat humano.</a:t>
            </a:r>
          </a:p>
          <a:p>
            <a:r>
              <a:rPr lang="es-MX" sz="2000">
                <a:latin typeface="+mj-lt"/>
              </a:rPr>
              <a:t>-No recomendado para ambientes laborales.</a:t>
            </a:r>
          </a:p>
          <a:p>
            <a:r>
              <a:rPr lang="es-MX" sz="2000">
                <a:latin typeface="+mj-lt"/>
              </a:rPr>
              <a:t>-En restaurantes, para que la gente coma más.</a:t>
            </a:r>
          </a:p>
        </p:txBody>
      </p:sp>
      <p:graphicFrame>
        <p:nvGraphicFramePr>
          <p:cNvPr id="4608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267930"/>
              </p:ext>
            </p:extLst>
          </p:nvPr>
        </p:nvGraphicFramePr>
        <p:xfrm>
          <a:off x="1547813" y="4652963"/>
          <a:ext cx="1528762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8" name="Imagen de mapa de bits" r:id="rId3" imgW="2994920" imgH="3528366" progId="Paint.Picture">
                  <p:embed/>
                </p:oleObj>
              </mc:Choice>
              <mc:Fallback>
                <p:oleObj name="Imagen de mapa de bits" r:id="rId3" imgW="2994920" imgH="35283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652963"/>
                        <a:ext cx="1528762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890480"/>
              </p:ext>
            </p:extLst>
          </p:nvPr>
        </p:nvGraphicFramePr>
        <p:xfrm>
          <a:off x="323850" y="1125538"/>
          <a:ext cx="2954338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9" name="Imagen de mapa de bits" r:id="rId5" imgW="3558848" imgH="3696020" progId="Paint.Picture">
                  <p:embed/>
                </p:oleObj>
              </mc:Choice>
              <mc:Fallback>
                <p:oleObj name="Imagen de mapa de bits" r:id="rId5" imgW="3558848" imgH="369602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25538"/>
                        <a:ext cx="2954338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5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8763" y="212725"/>
            <a:ext cx="8561387" cy="695325"/>
          </a:xfrm>
        </p:spPr>
        <p:txBody>
          <a:bodyPr/>
          <a:lstStyle/>
          <a:p>
            <a:pPr algn="l" eaLnBrk="1" hangingPunct="1"/>
            <a:r>
              <a:rPr lang="es-MX" sz="2800" smtClean="0">
                <a:solidFill>
                  <a:schemeClr val="tx1"/>
                </a:solidFill>
                <a:latin typeface="+mj-lt"/>
              </a:rPr>
              <a:t>El color amarillo</a:t>
            </a:r>
          </a:p>
        </p:txBody>
      </p:sp>
      <p:sp>
        <p:nvSpPr>
          <p:cNvPr id="47109" name="Line 3"/>
          <p:cNvSpPr>
            <a:spLocks noChangeShapeType="1"/>
          </p:cNvSpPr>
          <p:nvPr/>
        </p:nvSpPr>
        <p:spPr bwMode="auto">
          <a:xfrm>
            <a:off x="288925" y="836613"/>
            <a:ext cx="7451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O">
              <a:latin typeface="+mj-lt"/>
            </a:endParaRPr>
          </a:p>
        </p:txBody>
      </p:sp>
      <p:sp>
        <p:nvSpPr>
          <p:cNvPr id="47110" name="Rectangle 4"/>
          <p:cNvSpPr>
            <a:spLocks noChangeArrowheads="1"/>
          </p:cNvSpPr>
          <p:nvPr/>
        </p:nvSpPr>
        <p:spPr bwMode="auto">
          <a:xfrm>
            <a:off x="250825" y="4581525"/>
            <a:ext cx="85693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2000">
                <a:latin typeface="+mj-lt"/>
              </a:rPr>
              <a:t>-Es el más brillante.</a:t>
            </a:r>
          </a:p>
          <a:p>
            <a:r>
              <a:rPr lang="es-MX" sz="2000">
                <a:latin typeface="+mj-lt"/>
              </a:rPr>
              <a:t>-Fuente de calor y energía.</a:t>
            </a:r>
          </a:p>
          <a:p>
            <a:r>
              <a:rPr lang="es-MX" sz="2000">
                <a:latin typeface="+mj-lt"/>
              </a:rPr>
              <a:t>-Es el de más rápida percepción por el ojo humano.</a:t>
            </a:r>
          </a:p>
          <a:p>
            <a:r>
              <a:rPr lang="es-MX" sz="2000">
                <a:latin typeface="+mj-lt"/>
              </a:rPr>
              <a:t>-Color de la alegría.</a:t>
            </a:r>
          </a:p>
          <a:p>
            <a:r>
              <a:rPr lang="es-MX" sz="2000">
                <a:latin typeface="+mj-lt"/>
              </a:rPr>
              <a:t>-Judas Iscariote.</a:t>
            </a:r>
          </a:p>
          <a:p>
            <a:r>
              <a:rPr lang="es-MX" sz="2000">
                <a:latin typeface="+mj-lt"/>
              </a:rPr>
              <a:t>-Propensión al humor.</a:t>
            </a:r>
          </a:p>
        </p:txBody>
      </p:sp>
      <p:graphicFrame>
        <p:nvGraphicFramePr>
          <p:cNvPr id="4710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628822"/>
              </p:ext>
            </p:extLst>
          </p:nvPr>
        </p:nvGraphicFramePr>
        <p:xfrm>
          <a:off x="323850" y="1052513"/>
          <a:ext cx="3240088" cy="324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2" name="Imagen de mapa de bits" r:id="rId3" imgW="3002540" imgH="3002540" progId="Paint.Picture">
                  <p:embed/>
                </p:oleObj>
              </mc:Choice>
              <mc:Fallback>
                <p:oleObj name="Imagen de mapa de bits" r:id="rId3" imgW="3002540" imgH="300254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052513"/>
                        <a:ext cx="3240088" cy="324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043726"/>
              </p:ext>
            </p:extLst>
          </p:nvPr>
        </p:nvGraphicFramePr>
        <p:xfrm>
          <a:off x="3779838" y="1052513"/>
          <a:ext cx="4656137" cy="305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" name="Imagen de mapa de bits" r:id="rId5" imgW="4656224" imgH="3055885" progId="Paint.Picture">
                  <p:embed/>
                </p:oleObj>
              </mc:Choice>
              <mc:Fallback>
                <p:oleObj name="Imagen de mapa de bits" r:id="rId5" imgW="4656224" imgH="305588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052513"/>
                        <a:ext cx="4656137" cy="305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86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</TotalTime>
  <Words>693</Words>
  <Application>Microsoft Office PowerPoint</Application>
  <PresentationFormat>Presentación en pantalla (4:3)</PresentationFormat>
  <Paragraphs>140</Paragraphs>
  <Slides>21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John Jimenez</dc:creator>
  <cp:lastModifiedBy>John Jimenez</cp:lastModifiedBy>
  <cp:revision>229</cp:revision>
  <cp:lastPrinted>2012-10-10T21:39:01Z</cp:lastPrinted>
  <dcterms:created xsi:type="dcterms:W3CDTF">2012-10-09T04:23:57Z</dcterms:created>
  <dcterms:modified xsi:type="dcterms:W3CDTF">2013-08-22T07:14:29Z</dcterms:modified>
</cp:coreProperties>
</file>